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8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63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7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6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40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9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1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11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4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0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13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85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714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11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4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60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1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2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aYVr_ZpQv3s" TargetMode="External"/><Relationship Id="rId1" Type="http://schemas.openxmlformats.org/officeDocument/2006/relationships/video" Target="https://www.youtube.com/embed/0nD9jpZaITQ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OGtRYHVzNZI" TargetMode="External"/><Relationship Id="rId1" Type="http://schemas.openxmlformats.org/officeDocument/2006/relationships/video" Target="https://www.youtube.com/embed/Y0q2p-D5iPU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Er-8oPG7w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effVkdBNH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documents/479763/878113/Normas+Vancouver.pdf/965bde04-3c29-48d1-8be6-d91a7307cae1" TargetMode="External"/><Relationship Id="rId2" Type="http://schemas.openxmlformats.org/officeDocument/2006/relationships/hyperlink" Target="https://www.cepal.org/es/publicaciones/3023-manual-salud-electronica-directivos-servicios-sistemas-salud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.es/documents/479763/878113/Normas+Vancouver.pdf/965bde04-3c29-48d1-8be6-d91a7307cae1" TargetMode="External"/><Relationship Id="rId2" Type="http://schemas.openxmlformats.org/officeDocument/2006/relationships/hyperlink" Target="https://www.cepal.org/es/publicaciones/3023-manual-salud-electronica-directivos-servicios-sistemas-salu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LzgZsCIYh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new.paho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9">
            <a:extLst>
              <a:ext uri="{FF2B5EF4-FFF2-40B4-BE49-F238E27FC236}">
                <a16:creationId xmlns:a16="http://schemas.microsoft.com/office/drawing/2014/main" xmlns="" id="{BCA2EB72-13DC-4DC6-B461-3B036C55B9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7" y="643467"/>
            <a:ext cx="10905066" cy="5571066"/>
          </a:xfrm>
          <a:prstGeom prst="roundRect">
            <a:avLst>
              <a:gd name="adj" fmla="val 2627"/>
            </a:avLst>
          </a:prstGeom>
          <a:solidFill>
            <a:schemeClr val="bg2">
              <a:lumMod val="75000"/>
            </a:schemeClr>
          </a:solidFill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1413" y="965199"/>
            <a:ext cx="6075552" cy="4918075"/>
          </a:xfrm>
        </p:spPr>
        <p:txBody>
          <a:bodyPr anchor="ctr">
            <a:normAutofit/>
          </a:bodyPr>
          <a:lstStyle/>
          <a:p>
            <a:pPr algn="r"/>
            <a:r>
              <a:rPr lang="es-ES" sz="4000" dirty="0">
                <a:latin typeface="Metropolis Black" panose="00000A00000000000000" pitchFamily="50" charset="0"/>
              </a:rPr>
              <a:t/>
            </a:r>
            <a:br>
              <a:rPr lang="es-ES" sz="4000" dirty="0">
                <a:latin typeface="Metropolis Black" panose="00000A00000000000000" pitchFamily="50" charset="0"/>
              </a:rPr>
            </a:br>
            <a:r>
              <a:rPr lang="es-ES" sz="4000" dirty="0">
                <a:latin typeface="Metropolis Black" panose="00000A00000000000000" pitchFamily="50" charset="0"/>
              </a:rPr>
              <a:t/>
            </a:r>
            <a:br>
              <a:rPr lang="es-ES" sz="4000" dirty="0">
                <a:latin typeface="Metropolis Black" panose="00000A00000000000000" pitchFamily="50" charset="0"/>
              </a:rPr>
            </a:br>
            <a:r>
              <a:rPr lang="es-ES" sz="4000" dirty="0">
                <a:latin typeface="Metropolis Black" panose="00000A00000000000000" pitchFamily="50" charset="0"/>
              </a:rPr>
              <a:t>COMUNICACIÓN, ESTANDARES INTEROPERABILIDAD</a:t>
            </a:r>
            <a:endParaRPr lang="es-MX" sz="4000" dirty="0">
              <a:latin typeface="Metropolis Black" panose="00000A00000000000000" pitchFamily="50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029910" y="1909445"/>
            <a:ext cx="2950765" cy="4918075"/>
          </a:xfrm>
        </p:spPr>
        <p:txBody>
          <a:bodyPr anchor="ctr">
            <a:normAutofit/>
          </a:bodyPr>
          <a:lstStyle/>
          <a:p>
            <a:pPr algn="l"/>
            <a:r>
              <a:rPr lang="es-ES" sz="1400" dirty="0"/>
              <a:t>ESP. EN M.F. JORGE FRANCISCO OSORIO OCAMPO</a:t>
            </a:r>
          </a:p>
          <a:p>
            <a:pPr algn="l"/>
            <a:endParaRPr lang="es-ES" sz="1400" dirty="0"/>
          </a:p>
          <a:p>
            <a:pPr algn="l"/>
            <a:r>
              <a:rPr lang="es-ES" sz="1400" dirty="0"/>
              <a:t>Facultad de medicina</a:t>
            </a:r>
            <a:endParaRPr lang="es-MX" sz="14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8F75BF3-096E-451E-A222-96A7F09468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8699" y="2011680"/>
            <a:ext cx="0" cy="28346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sultado de imagen para logotipo uaemex">
            <a:extLst>
              <a:ext uri="{FF2B5EF4-FFF2-40B4-BE49-F238E27FC236}">
                <a16:creationId xmlns:a16="http://schemas.microsoft.com/office/drawing/2014/main" xmlns="" id="{5FA98637-8D40-4E8E-920B-010843E41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4177"/>
            <a:ext cx="12192000" cy="361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0509E16A-AB41-4305-8B08-605D49EA3C7A}"/>
              </a:ext>
            </a:extLst>
          </p:cNvPr>
          <p:cNvSpPr txBox="1">
            <a:spLocks/>
          </p:cNvSpPr>
          <p:nvPr/>
        </p:nvSpPr>
        <p:spPr>
          <a:xfrm>
            <a:off x="643467" y="4368483"/>
            <a:ext cx="9082638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ES" sz="4000" dirty="0">
                <a:latin typeface="Metropolis Black" panose="00000A00000000000000" pitchFamily="50" charset="0"/>
              </a:rPr>
              <a:t/>
            </a:r>
            <a:br>
              <a:rPr lang="es-ES" sz="4000" dirty="0">
                <a:latin typeface="Metropolis Black" panose="00000A00000000000000" pitchFamily="50" charset="0"/>
              </a:rPr>
            </a:br>
            <a:r>
              <a:rPr lang="es-ES" sz="4000" dirty="0">
                <a:latin typeface="Metropolis Black" panose="00000A00000000000000" pitchFamily="50" charset="0"/>
              </a:rPr>
              <a:t/>
            </a:r>
            <a:br>
              <a:rPr lang="es-ES" sz="4000" dirty="0">
                <a:latin typeface="Metropolis Black" panose="00000A00000000000000" pitchFamily="50" charset="0"/>
              </a:rPr>
            </a:br>
            <a:r>
              <a:rPr lang="es-ES" sz="4000" dirty="0">
                <a:latin typeface="Metropolis Black" panose="00000A00000000000000" pitchFamily="50" charset="0"/>
              </a:rPr>
              <a:t>Alumna: Arceño Hernández Isela    Grupo: 05</a:t>
            </a:r>
            <a:endParaRPr lang="es-MX" sz="4000" dirty="0">
              <a:latin typeface="Metropolis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27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CONTENIDOS</a:t>
            </a:r>
            <a:endParaRPr lang="es-MX" dirty="0">
              <a:latin typeface="Metropolis Black" panose="00000A00000000000000" pitchFamily="50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COMUNICACIÓN </a:t>
            </a:r>
          </a:p>
          <a:p>
            <a:r>
              <a:rPr lang="es-ES" dirty="0" err="1">
                <a:latin typeface="Metropolis Black" panose="00000A00000000000000" pitchFamily="50" charset="0"/>
              </a:rPr>
              <a:t>ESTáNDARES</a:t>
            </a:r>
            <a:endParaRPr lang="es-ES" dirty="0">
              <a:latin typeface="Metropolis Black" panose="00000A00000000000000" pitchFamily="50" charset="0"/>
            </a:endParaRPr>
          </a:p>
          <a:p>
            <a:r>
              <a:rPr lang="es-ES" dirty="0">
                <a:latin typeface="Metropolis Black" panose="00000A00000000000000" pitchFamily="50" charset="0"/>
              </a:rPr>
              <a:t>INTEROPERATIBILIDAD</a:t>
            </a:r>
          </a:p>
          <a:p>
            <a:r>
              <a:rPr lang="es-ES" dirty="0">
                <a:latin typeface="Metropolis Black" panose="00000A00000000000000" pitchFamily="50" charset="0"/>
              </a:rPr>
              <a:t>CONCLUSIONES</a:t>
            </a:r>
          </a:p>
          <a:p>
            <a:r>
              <a:rPr lang="es-ES" dirty="0" err="1">
                <a:latin typeface="Metropolis Black" panose="00000A00000000000000" pitchFamily="50" charset="0"/>
              </a:rPr>
              <a:t>BIBLIOGRAFíA</a:t>
            </a:r>
            <a:endParaRPr lang="es-MX" dirty="0">
              <a:latin typeface="Metropolis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69836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Comunicación</a:t>
            </a:r>
            <a:endParaRPr lang="es-MX" dirty="0">
              <a:latin typeface="Metropolis Black" panose="00000A00000000000000" pitchFamily="50" charset="0"/>
            </a:endParaRPr>
          </a:p>
        </p:txBody>
      </p:sp>
      <p:pic>
        <p:nvPicPr>
          <p:cNvPr id="10" name="0nD9jpZaITQ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93813" y="2943225"/>
            <a:ext cx="4572000" cy="2571750"/>
          </a:xfrm>
          <a:prstGeom prst="rect">
            <a:avLst/>
          </a:prstGeom>
        </p:spPr>
      </p:pic>
      <p:pic>
        <p:nvPicPr>
          <p:cNvPr id="16" name="aYVr_ZpQv3s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323013" y="29432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0465" y="212558"/>
            <a:ext cx="9905998" cy="1905000"/>
          </a:xfrm>
        </p:spPr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Estándares</a:t>
            </a:r>
            <a:endParaRPr lang="es-MX" dirty="0">
              <a:latin typeface="Metropolis Black" panose="00000A00000000000000" pitchFamily="50" charset="0"/>
            </a:endParaRPr>
          </a:p>
        </p:txBody>
      </p:sp>
      <p:pic>
        <p:nvPicPr>
          <p:cNvPr id="4" name="Y0q2p-D5iPU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9436" y="1419726"/>
            <a:ext cx="6039852" cy="3397417"/>
          </a:xfrm>
          <a:prstGeom prst="rect">
            <a:avLst/>
          </a:prstGeom>
        </p:spPr>
      </p:pic>
      <p:pic>
        <p:nvPicPr>
          <p:cNvPr id="9" name="OGtRYHVzNZI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323013" y="2943225"/>
            <a:ext cx="5697621" cy="320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9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INTEROPERABILIDAD</a:t>
            </a:r>
            <a:endParaRPr lang="es-MX" dirty="0">
              <a:latin typeface="Metropolis Black" panose="00000A00000000000000" pitchFamily="50" charset="0"/>
            </a:endParaRPr>
          </a:p>
        </p:txBody>
      </p:sp>
      <p:pic>
        <p:nvPicPr>
          <p:cNvPr id="3" name="nEr-8oPG7w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9337" y="2038120"/>
            <a:ext cx="7775462" cy="437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6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etropolis Black" panose="00000A00000000000000" pitchFamily="50" charset="0"/>
              </a:rPr>
              <a:t>CONCLUSIONES</a:t>
            </a:r>
            <a:endParaRPr lang="es-MX" dirty="0">
              <a:latin typeface="Metropolis Black" panose="00000A00000000000000" pitchFamily="50" charset="0"/>
            </a:endParaRPr>
          </a:p>
        </p:txBody>
      </p:sp>
      <p:pic>
        <p:nvPicPr>
          <p:cNvPr id="5" name="leffVkdBNH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08413" y="29432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3549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C9C6EE-303E-4964-8562-342402D8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637" y="185531"/>
            <a:ext cx="9905998" cy="1404730"/>
          </a:xfrm>
        </p:spPr>
        <p:txBody>
          <a:bodyPr>
            <a:normAutofit/>
          </a:bodyPr>
          <a:lstStyle/>
          <a:p>
            <a:pPr algn="ctr"/>
            <a:r>
              <a:rPr lang="es-MX" sz="4400" dirty="0">
                <a:latin typeface="Broadway" panose="04040905080B02020502" pitchFamily="82" charset="0"/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12B4338-0D5F-4002-AE84-16F4445F8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0" y="1325217"/>
            <a:ext cx="11065565" cy="489005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MX" sz="2300" dirty="0">
                <a:ea typeface="Batang" panose="02030600000101010101" pitchFamily="18" charset="-127"/>
              </a:rPr>
              <a:t>Los temas abordados, correspondientes al contenido, me permiten plantear las siguientes conclusiones:</a:t>
            </a:r>
          </a:p>
          <a:p>
            <a:pPr algn="just"/>
            <a:r>
              <a:rPr lang="es-MX" sz="2300" dirty="0">
                <a:ea typeface="Batang" panose="02030600000101010101" pitchFamily="18" charset="-127"/>
              </a:rPr>
              <a:t>La INTEROPERABILIDAD engloba aspectos sumamente importantes dentro de un proceso de comunicación, tales como el intercambio de datos, el receptor, el lenguaje utilizado, entre otros.</a:t>
            </a:r>
          </a:p>
          <a:p>
            <a:pPr algn="just"/>
            <a:r>
              <a:rPr lang="es-MX" sz="2300" dirty="0">
                <a:ea typeface="Batang" panose="02030600000101010101" pitchFamily="18" charset="-127"/>
              </a:rPr>
              <a:t>Para lograr una comunicación exitosa, los estándares de comunicación son el elemento clave, debido a que acentúan  las bases par intercambiar información entre dos sistemas de manera adecuada.</a:t>
            </a:r>
          </a:p>
          <a:p>
            <a:pPr algn="just"/>
            <a:r>
              <a:rPr lang="es-MX" sz="2300" dirty="0">
                <a:ea typeface="Batang" panose="02030600000101010101" pitchFamily="18" charset="-127"/>
              </a:rPr>
              <a:t>Dentro del área de la salud, la interoperabilidad tiene como principal objetivo establecer un sistemas de información que permitan una gestión eficiente y centrada en los pacientes.</a:t>
            </a:r>
          </a:p>
          <a:p>
            <a:pPr algn="just"/>
            <a:r>
              <a:rPr lang="es-MX" sz="2300" dirty="0">
                <a:ea typeface="Batang" panose="02030600000101010101" pitchFamily="18" charset="-127"/>
              </a:rPr>
              <a:t>Las ventajas que la interoperabilidad ofrece son extensas, desde la reducción de costos en los distintos sistemas, hasta lograr una eficacia mayor en los servicios que se ofrecen.</a:t>
            </a:r>
          </a:p>
          <a:p>
            <a:pPr algn="just"/>
            <a:r>
              <a:rPr lang="es-MX" sz="2300" dirty="0">
                <a:ea typeface="Batang" panose="02030600000101010101" pitchFamily="18" charset="-127"/>
              </a:rPr>
              <a:t>Para lograr una mejor comunicación, ambos sistemas (o partes participantes), deben de tener el mismo objetivo, u objetivos independientes que se enfoquen al logro de uno grupal, logrando así un trabajo conjunto.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3275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etropolis Black" panose="00000A00000000000000" pitchFamily="50" charset="0"/>
              </a:rPr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rot="10800000" flipV="1">
            <a:off x="1141413" y="967405"/>
            <a:ext cx="9905998" cy="5870712"/>
          </a:xfrm>
        </p:spPr>
        <p:txBody>
          <a:bodyPr>
            <a:normAutofit/>
          </a:bodyPr>
          <a:lstStyle/>
          <a:p>
            <a:r>
              <a:rPr lang="es-MX" dirty="0">
                <a:latin typeface="Metropolis Medium" panose="00000600000000000000" pitchFamily="50" charset="0"/>
              </a:rPr>
              <a:t>Uso de las tecnologías de la información y comunicación (TIC) en las residencias médicas en México. Gerhard Heinze Martin,1 Víctor Hugo Olmedo Canchola, </a:t>
            </a:r>
            <a:r>
              <a:rPr lang="es-MX" dirty="0" err="1">
                <a:latin typeface="Metropolis Medium" panose="00000600000000000000" pitchFamily="50" charset="0"/>
              </a:rPr>
              <a:t>Jéssi</a:t>
            </a:r>
            <a:r>
              <a:rPr lang="es-MX" dirty="0">
                <a:latin typeface="Metropolis Medium" panose="00000600000000000000" pitchFamily="50" charset="0"/>
              </a:rPr>
              <a:t> ca Valeria </a:t>
            </a:r>
            <a:r>
              <a:rPr lang="es-MX" dirty="0" err="1">
                <a:latin typeface="Metropolis Medium" panose="00000600000000000000" pitchFamily="50" charset="0"/>
              </a:rPr>
              <a:t>Andoney</a:t>
            </a:r>
            <a:r>
              <a:rPr lang="es-MX" dirty="0">
                <a:latin typeface="Metropolis Medium" panose="00000600000000000000" pitchFamily="50" charset="0"/>
              </a:rPr>
              <a:t> Mayén. ACTA MÉDICA GRUPO ÁNGELES. Volumen 15, No. 2, abril-junio 2017</a:t>
            </a:r>
          </a:p>
          <a:p>
            <a:r>
              <a:rPr lang="es-MX" dirty="0">
                <a:latin typeface="Metropolis Medium" panose="00000600000000000000" pitchFamily="50" charset="0"/>
              </a:rPr>
              <a:t>Estándares e interoperabilidad en salud electrónica: Requisitos para una gestión sanitaria efectiva y eficiente Selene Indarte Pablo Pazos Gutiérrez. Comisión Económica para América Latina y el Caribe (CEPAL)</a:t>
            </a:r>
          </a:p>
          <a:p>
            <a:r>
              <a:rPr lang="es-MX" dirty="0">
                <a:effectLst/>
                <a:latin typeface="Metropolis Medium" panose="00000600000000000000" pitchFamily="50" charset="0"/>
              </a:rPr>
              <a:t>Manual de salud electrónica para directivos de servicios y sistemas de salud. </a:t>
            </a:r>
            <a:r>
              <a:rPr lang="es-MX" dirty="0">
                <a:latin typeface="Metropolis Medium" panose="00000600000000000000" pitchFamily="50" charset="0"/>
                <a:hlinkClick r:id="rId2"/>
              </a:rPr>
              <a:t>https://www.cepal.org/es/publicaciones/3023-manual-salud-electronica-directivos-servicios-sistemas-salud</a:t>
            </a:r>
            <a:r>
              <a:rPr lang="es-MX" dirty="0">
                <a:latin typeface="Metropolis Medium" panose="00000600000000000000" pitchFamily="50" charset="0"/>
              </a:rPr>
              <a:t>  </a:t>
            </a:r>
          </a:p>
          <a:p>
            <a:r>
              <a:rPr lang="es-MX" dirty="0">
                <a:hlinkClick r:id="rId3"/>
              </a:rPr>
              <a:t>https://www.um.es/documents/479763/878113/Normas+Vancouver.pdf/965bde04-3c29-48d1-8be6-d91a7307cae1</a:t>
            </a:r>
            <a:endParaRPr lang="es-MX" dirty="0">
              <a:latin typeface="Metropolis Medium" panose="00000600000000000000" pitchFamily="50" charset="0"/>
            </a:endParaRPr>
          </a:p>
          <a:p>
            <a:endParaRPr lang="es-MX" dirty="0">
              <a:latin typeface="Metropolis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34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0884C9-5B5E-4C7A-94B2-25FD5A96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49" y="101048"/>
            <a:ext cx="9905998" cy="1905000"/>
          </a:xfrm>
        </p:spPr>
        <p:txBody>
          <a:bodyPr/>
          <a:lstStyle/>
          <a:p>
            <a:r>
              <a:rPr lang="es-MX" dirty="0">
                <a:latin typeface="Broadway" panose="04040905080B02020502" pitchFamily="82" charset="0"/>
              </a:rPr>
              <a:t>Referencias </a:t>
            </a:r>
            <a:r>
              <a:rPr lang="es-MX" dirty="0" err="1">
                <a:latin typeface="Broadway" panose="04040905080B02020502" pitchFamily="82" charset="0"/>
              </a:rPr>
              <a:t>vancouver</a:t>
            </a:r>
            <a:endParaRPr lang="es-MX" dirty="0">
              <a:latin typeface="Broadway" panose="04040905080B02020502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F9DBBEE-A86A-4968-8E05-C8E2DD3AA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70" y="1744316"/>
            <a:ext cx="9804882" cy="4060136"/>
          </a:xfrm>
        </p:spPr>
        <p:txBody>
          <a:bodyPr>
            <a:normAutofit fontScale="85000" lnSpcReduction="20000"/>
          </a:bodyPr>
          <a:lstStyle/>
          <a:p>
            <a:r>
              <a:rPr lang="es-MX" dirty="0">
                <a:latin typeface="Metropolis Medium" panose="00000600000000000000" pitchFamily="50" charset="0"/>
              </a:rPr>
              <a:t>Gerhard M, Olmedo VH, </a:t>
            </a:r>
            <a:r>
              <a:rPr lang="es-MX" dirty="0" err="1">
                <a:latin typeface="Metropolis Medium" panose="00000600000000000000" pitchFamily="50" charset="0"/>
              </a:rPr>
              <a:t>Andoney</a:t>
            </a:r>
            <a:r>
              <a:rPr lang="es-MX" dirty="0">
                <a:latin typeface="Metropolis Medium" panose="00000600000000000000" pitchFamily="50" charset="0"/>
              </a:rPr>
              <a:t> JV. Uso de las tecnologías de la información y comunicación (TIC) en las residencias médicas en México [Use </a:t>
            </a:r>
            <a:r>
              <a:rPr lang="es-MX" dirty="0" err="1">
                <a:latin typeface="Metropolis Medium" panose="00000600000000000000" pitchFamily="50" charset="0"/>
              </a:rPr>
              <a:t>of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  <a:r>
              <a:rPr lang="es-MX" dirty="0" err="1">
                <a:latin typeface="Metropolis Medium" panose="00000600000000000000" pitchFamily="50" charset="0"/>
              </a:rPr>
              <a:t>information</a:t>
            </a:r>
            <a:r>
              <a:rPr lang="es-MX" dirty="0">
                <a:latin typeface="Metropolis Medium" panose="00000600000000000000" pitchFamily="50" charset="0"/>
              </a:rPr>
              <a:t> and </a:t>
            </a:r>
            <a:r>
              <a:rPr lang="es-MX" dirty="0" err="1">
                <a:latin typeface="Metropolis Medium" panose="00000600000000000000" pitchFamily="50" charset="0"/>
              </a:rPr>
              <a:t>communication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  <a:r>
              <a:rPr lang="es-MX" dirty="0" err="1">
                <a:latin typeface="Metropolis Medium" panose="00000600000000000000" pitchFamily="50" charset="0"/>
              </a:rPr>
              <a:t>technologies</a:t>
            </a:r>
            <a:r>
              <a:rPr lang="es-MX" dirty="0">
                <a:latin typeface="Metropolis Medium" panose="00000600000000000000" pitchFamily="50" charset="0"/>
              </a:rPr>
              <a:t> (</a:t>
            </a:r>
            <a:r>
              <a:rPr lang="es-MX" dirty="0" err="1">
                <a:latin typeface="Metropolis Medium" panose="00000600000000000000" pitchFamily="50" charset="0"/>
              </a:rPr>
              <a:t>ict</a:t>
            </a:r>
            <a:r>
              <a:rPr lang="es-MX" dirty="0">
                <a:latin typeface="Metropolis Medium" panose="00000600000000000000" pitchFamily="50" charset="0"/>
              </a:rPr>
              <a:t>) in medical </a:t>
            </a:r>
            <a:r>
              <a:rPr lang="es-MX" dirty="0" err="1">
                <a:latin typeface="Metropolis Medium" panose="00000600000000000000" pitchFamily="50" charset="0"/>
              </a:rPr>
              <a:t>residences</a:t>
            </a:r>
            <a:r>
              <a:rPr lang="es-MX" dirty="0">
                <a:latin typeface="Metropolis Medium" panose="00000600000000000000" pitchFamily="50" charset="0"/>
              </a:rPr>
              <a:t> in </a:t>
            </a:r>
            <a:r>
              <a:rPr lang="es-MX" dirty="0" err="1">
                <a:latin typeface="Metropolis Medium" panose="00000600000000000000" pitchFamily="50" charset="0"/>
              </a:rPr>
              <a:t>mexico</a:t>
            </a:r>
            <a:r>
              <a:rPr lang="es-MX" dirty="0">
                <a:latin typeface="Metropolis Medium" panose="00000600000000000000" pitchFamily="50" charset="0"/>
              </a:rPr>
              <a:t>]. [place </a:t>
            </a:r>
            <a:r>
              <a:rPr lang="es-MX" dirty="0" err="1">
                <a:latin typeface="Metropolis Medium" panose="00000600000000000000" pitchFamily="50" charset="0"/>
              </a:rPr>
              <a:t>unknow</a:t>
            </a:r>
            <a:r>
              <a:rPr lang="es-MX" dirty="0">
                <a:latin typeface="Metropolis Medium" panose="00000600000000000000" pitchFamily="50" charset="0"/>
              </a:rPr>
              <a:t>]: Acta médica grupo ángeles; abril-junio 2017. Volumen 15, No. 2</a:t>
            </a:r>
          </a:p>
          <a:p>
            <a:r>
              <a:rPr lang="es-MX" dirty="0">
                <a:latin typeface="Metropolis Medium" panose="00000600000000000000" pitchFamily="50" charset="0"/>
              </a:rPr>
              <a:t>Indarte S, Pazos P. Estándares e interoperabilidad en salud electrónica [</a:t>
            </a:r>
            <a:r>
              <a:rPr lang="en-US" dirty="0">
                <a:latin typeface="Metropolis Medium" panose="00000600000000000000" pitchFamily="50" charset="0"/>
              </a:rPr>
              <a:t>Standards and interoperability in electronic health]: </a:t>
            </a:r>
            <a:r>
              <a:rPr lang="es-MX" dirty="0">
                <a:latin typeface="Metropolis Medium" panose="00000600000000000000" pitchFamily="50" charset="0"/>
              </a:rPr>
              <a:t>requisitos para una gestión sanitaria efectiva y eficiente. [Place </a:t>
            </a:r>
            <a:r>
              <a:rPr lang="es-MX" dirty="0" err="1">
                <a:latin typeface="Metropolis Medium" panose="00000600000000000000" pitchFamily="50" charset="0"/>
              </a:rPr>
              <a:t>unknow</a:t>
            </a:r>
            <a:r>
              <a:rPr lang="es-MX" dirty="0">
                <a:latin typeface="Metropolis Medium" panose="00000600000000000000" pitchFamily="50" charset="0"/>
              </a:rPr>
              <a:t>] : Comisión Económica para América Latina y el Caribe (CEPAL) ; [Date </a:t>
            </a:r>
            <a:r>
              <a:rPr lang="es-MX" dirty="0" err="1">
                <a:latin typeface="Metropolis Medium" panose="00000600000000000000" pitchFamily="50" charset="0"/>
              </a:rPr>
              <a:t>unknow</a:t>
            </a:r>
            <a:r>
              <a:rPr lang="es-MX" dirty="0">
                <a:latin typeface="Metropolis Medium" panose="00000600000000000000" pitchFamily="50" charset="0"/>
              </a:rPr>
              <a:t>]</a:t>
            </a:r>
          </a:p>
          <a:p>
            <a:r>
              <a:rPr lang="es-MX" dirty="0">
                <a:latin typeface="Metropolis Medium" panose="00000600000000000000" pitchFamily="50" charset="0"/>
              </a:rPr>
              <a:t>Cepal NU, Manual de salud electrónica para directivos de servicios y sistemas de salud. [Internet]. [Place </a:t>
            </a:r>
            <a:r>
              <a:rPr lang="es-MX" dirty="0" err="1">
                <a:latin typeface="Metropolis Medium" panose="00000600000000000000" pitchFamily="50" charset="0"/>
              </a:rPr>
              <a:t>unknow</a:t>
            </a:r>
            <a:r>
              <a:rPr lang="es-MX" dirty="0">
                <a:latin typeface="Metropolis Medium" panose="00000600000000000000" pitchFamily="50" charset="0"/>
              </a:rPr>
              <a:t>] : </a:t>
            </a:r>
            <a:r>
              <a:rPr lang="es-MX" dirty="0">
                <a:effectLst/>
                <a:latin typeface="Metropolis Medium" panose="00000600000000000000" pitchFamily="50" charset="0"/>
              </a:rPr>
              <a:t>CEPA; [</a:t>
            </a:r>
            <a:r>
              <a:rPr lang="es-MX" dirty="0" err="1">
                <a:effectLst/>
                <a:latin typeface="Metropolis Medium" panose="00000600000000000000" pitchFamily="50" charset="0"/>
              </a:rPr>
              <a:t>Updated</a:t>
            </a:r>
            <a:r>
              <a:rPr lang="es-MX" dirty="0">
                <a:effectLst/>
                <a:latin typeface="Metropolis Medium" panose="00000600000000000000" pitchFamily="50" charset="0"/>
              </a:rPr>
              <a:t> 2012 e</a:t>
            </a:r>
            <a:r>
              <a:rPr lang="es-MX" dirty="0">
                <a:latin typeface="Metropolis Medium" panose="00000600000000000000" pitchFamily="50" charset="0"/>
              </a:rPr>
              <a:t>nero, </a:t>
            </a:r>
            <a:r>
              <a:rPr lang="es-MX" dirty="0" err="1">
                <a:latin typeface="Metropolis Medium" panose="00000600000000000000" pitchFamily="50" charset="0"/>
              </a:rPr>
              <a:t>Cited</a:t>
            </a:r>
            <a:r>
              <a:rPr lang="es-MX" dirty="0">
                <a:latin typeface="Metropolis Medium" panose="00000600000000000000" pitchFamily="50" charset="0"/>
              </a:rPr>
              <a:t> 2019 August 22]. </a:t>
            </a:r>
            <a:r>
              <a:rPr lang="es-MX" dirty="0" err="1">
                <a:latin typeface="Metropolis Medium" panose="00000600000000000000" pitchFamily="50" charset="0"/>
              </a:rPr>
              <a:t>Available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  <a:r>
              <a:rPr lang="es-MX" dirty="0" err="1">
                <a:latin typeface="Metropolis Medium" panose="00000600000000000000" pitchFamily="50" charset="0"/>
              </a:rPr>
              <a:t>from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  <a:r>
              <a:rPr lang="es-MX" dirty="0">
                <a:latin typeface="Metropolis Medium" panose="00000600000000000000" pitchFamily="50" charset="0"/>
                <a:hlinkClick r:id="rId2"/>
              </a:rPr>
              <a:t>https://www.cepal.org/es/publicaciones/3023-manual-salud-electronica-directivos-servicios-sistemas-salud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</a:p>
          <a:p>
            <a:r>
              <a:rPr lang="es-MX" dirty="0">
                <a:latin typeface="Metropolis Medium" panose="00000600000000000000" pitchFamily="50" charset="0"/>
              </a:rPr>
              <a:t>Ejemplos de cómo registrar bibliografía: del formato o estilo Vancouver [Internet]. [</a:t>
            </a:r>
            <a:r>
              <a:rPr lang="es-MX" dirty="0" err="1">
                <a:latin typeface="Metropolis Medium" panose="00000600000000000000" pitchFamily="50" charset="0"/>
              </a:rPr>
              <a:t>Cited</a:t>
            </a:r>
            <a:r>
              <a:rPr lang="es-MX" dirty="0">
                <a:latin typeface="Metropolis Medium" panose="00000600000000000000" pitchFamily="50" charset="0"/>
              </a:rPr>
              <a:t> 2019 </a:t>
            </a:r>
            <a:r>
              <a:rPr lang="es-MX" dirty="0" err="1">
                <a:latin typeface="Metropolis Medium" panose="00000600000000000000" pitchFamily="50" charset="0"/>
              </a:rPr>
              <a:t>augst</a:t>
            </a:r>
            <a:r>
              <a:rPr lang="es-MX" dirty="0">
                <a:latin typeface="Metropolis Medium" panose="00000600000000000000" pitchFamily="50" charset="0"/>
              </a:rPr>
              <a:t> 22] . </a:t>
            </a:r>
            <a:r>
              <a:rPr lang="es-MX" dirty="0" err="1">
                <a:latin typeface="Metropolis Medium" panose="00000600000000000000" pitchFamily="50" charset="0"/>
              </a:rPr>
              <a:t>Available</a:t>
            </a:r>
            <a:r>
              <a:rPr lang="es-MX" dirty="0">
                <a:latin typeface="Metropolis Medium" panose="00000600000000000000" pitchFamily="50" charset="0"/>
              </a:rPr>
              <a:t> </a:t>
            </a:r>
            <a:r>
              <a:rPr lang="es-MX" dirty="0" err="1">
                <a:latin typeface="Metropolis Medium" panose="00000600000000000000" pitchFamily="50" charset="0"/>
              </a:rPr>
              <a:t>from</a:t>
            </a:r>
            <a:r>
              <a:rPr lang="es-MX" dirty="0">
                <a:latin typeface="Metropolis Medium" panose="00000600000000000000" pitchFamily="50" charset="0"/>
              </a:rPr>
              <a:t>  </a:t>
            </a:r>
            <a:r>
              <a:rPr lang="es-MX" dirty="0">
                <a:hlinkClick r:id="rId3"/>
              </a:rPr>
              <a:t>https://www.um.es/documents/479763/878113/Normas+Vancouver.pdf/965bde04-3c29-48d1-8be6-d91a7307cae1</a:t>
            </a:r>
            <a:endParaRPr lang="es-MX" dirty="0">
              <a:latin typeface="Metropolis Medium" panose="00000600000000000000" pitchFamily="50" charset="0"/>
            </a:endParaRPr>
          </a:p>
          <a:p>
            <a:endParaRPr lang="es-MX" dirty="0">
              <a:latin typeface="Metropolis Medium" panose="00000600000000000000" pitchFamily="50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0606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LzgZsCIYh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2557" y="0"/>
            <a:ext cx="12214937" cy="68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1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25297" y="47912"/>
            <a:ext cx="81820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HIPERTENSIÓN  ARTERIAL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78760" y="1255451"/>
            <a:ext cx="8734119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raleway-regular"/>
              </a:rPr>
              <a:t>La hipertensión arterial es una patología crónica</a:t>
            </a:r>
            <a:r>
              <a:rPr lang="es-MX" sz="1600" b="1" dirty="0">
                <a:latin typeface="raleway-regular"/>
              </a:rPr>
              <a:t> </a:t>
            </a:r>
            <a:r>
              <a:rPr lang="es-MX" sz="1600" dirty="0">
                <a:latin typeface="raleway-regular"/>
              </a:rPr>
              <a:t>que </a:t>
            </a:r>
            <a:r>
              <a:rPr lang="es-MX" sz="1600" b="1" dirty="0">
                <a:latin typeface="raleway-regular"/>
              </a:rPr>
              <a:t>consiste en el aumento de la presión arterial</a:t>
            </a:r>
            <a:r>
              <a:rPr lang="es-MX" sz="1600" dirty="0">
                <a:latin typeface="raleway-regular"/>
              </a:rPr>
              <a:t>. Una de las características de esta enfermedad es que </a:t>
            </a:r>
            <a:r>
              <a:rPr lang="es-MX" sz="1600" b="1" dirty="0">
                <a:latin typeface="raleway-regular"/>
              </a:rPr>
              <a:t>no presenta unos síntomas claros </a:t>
            </a:r>
            <a:r>
              <a:rPr lang="es-MX" sz="1600" dirty="0">
                <a:latin typeface="raleway-regular"/>
              </a:rPr>
              <a:t>y que estos no se manifiestan durante mucho tiempo.</a:t>
            </a:r>
            <a:endParaRPr lang="es-MX" sz="1600" dirty="0"/>
          </a:p>
        </p:txBody>
      </p:sp>
      <p:sp>
        <p:nvSpPr>
          <p:cNvPr id="6" name="Rectángulo 5"/>
          <p:cNvSpPr/>
          <p:nvPr/>
        </p:nvSpPr>
        <p:spPr>
          <a:xfrm>
            <a:off x="2878760" y="2721055"/>
            <a:ext cx="8734118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raleway-regular"/>
              </a:rPr>
              <a:t>En la actualidad, </a:t>
            </a:r>
            <a:r>
              <a:rPr lang="es-MX" sz="1600" dirty="0" smtClean="0">
                <a:latin typeface="raleway-regular"/>
              </a:rPr>
              <a:t>las enfermedades cardiovasculares</a:t>
            </a:r>
            <a:r>
              <a:rPr lang="es-MX" sz="1600" dirty="0">
                <a:latin typeface="raleway-regular"/>
              </a:rPr>
              <a:t> son la primera causa de mortalidad en España. Sin embargo, la hipertensión </a:t>
            </a:r>
            <a:r>
              <a:rPr lang="es-MX" sz="1600" b="1" dirty="0">
                <a:latin typeface="raleway-regular"/>
              </a:rPr>
              <a:t>es una patología tratable</a:t>
            </a:r>
            <a:r>
              <a:rPr lang="es-MX" sz="1600" dirty="0">
                <a:latin typeface="raleway-regular"/>
              </a:rPr>
              <a:t>. Si no se siguen las recomendaciones del médico, se pueden desencadenar complicaciones graves, como por ejemplo, un </a:t>
            </a:r>
            <a:r>
              <a:rPr lang="es-MX" sz="1600" dirty="0" smtClean="0">
                <a:latin typeface="raleway-regular"/>
              </a:rPr>
              <a:t>infarto de miocardio, </a:t>
            </a:r>
            <a:r>
              <a:rPr lang="es-MX" sz="1600" dirty="0">
                <a:latin typeface="raleway-regular"/>
              </a:rPr>
              <a:t>una hemorragia o trombosis cerebral, lo que se puede evitar si se controla adecuadamente.</a:t>
            </a:r>
            <a:endParaRPr lang="es-MX" sz="1600" dirty="0"/>
          </a:p>
        </p:txBody>
      </p:sp>
      <p:sp>
        <p:nvSpPr>
          <p:cNvPr id="9" name="Rectángulo 8"/>
          <p:cNvSpPr/>
          <p:nvPr/>
        </p:nvSpPr>
        <p:spPr>
          <a:xfrm>
            <a:off x="2878760" y="4679101"/>
            <a:ext cx="8734118" cy="10772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Las primeras consecuencias de la hipertensión las sufren las arterias, que se endurecen a medida que soportan la presión arterial alta de forma continua, se hacen más gruesas y puede verse dificultado al paso de sangre a través de ellas. Esto se conoce con el nombre de arterioesclerosis.</a:t>
            </a:r>
          </a:p>
        </p:txBody>
      </p:sp>
      <p:sp>
        <p:nvSpPr>
          <p:cNvPr id="10" name="Abrir llave 9"/>
          <p:cNvSpPr/>
          <p:nvPr/>
        </p:nvSpPr>
        <p:spPr>
          <a:xfrm>
            <a:off x="2392680" y="1127760"/>
            <a:ext cx="701040" cy="486156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/>
          <p:cNvSpPr/>
          <p:nvPr/>
        </p:nvSpPr>
        <p:spPr>
          <a:xfrm rot="16200000">
            <a:off x="-1620254" y="3191118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¿</a:t>
            </a:r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Sabías qué?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40" y="1308372"/>
            <a:ext cx="1325880" cy="72515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40" y="2721055"/>
            <a:ext cx="1325880" cy="72515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829" y="4855133"/>
            <a:ext cx="1325880" cy="72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5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2301240" y="1066800"/>
            <a:ext cx="8686800" cy="120032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 </a:t>
            </a:r>
            <a:r>
              <a:rPr lang="es-MX" dirty="0"/>
              <a:t>Hipertensión arterial primaria o esencial, causada por la interacción de muchos factores, entre ellos la herencia, la mayor o menor sensibilidad a la sal, la obesidad, el tabaquismo, etc. Es la causa mas frecuente de hipertensión y se presenta en 9 de cada 10 hipertensos.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301240" y="2571929"/>
            <a:ext cx="8686800" cy="17543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Hipertensión arterial secundaria, es mucho menos frecuente, el origen es diverso y sólo identificable con estudios especializados; incluye, principalmente alteraciones en la función renal (insuficiencia renal</a:t>
            </a:r>
            <a:r>
              <a:rPr lang="es-MX" dirty="0" smtClean="0"/>
              <a:t>),.También </a:t>
            </a:r>
            <a:r>
              <a:rPr lang="es-MX" dirty="0"/>
              <a:t>alteraciones en la función de la glándula tiroides pueden ocasionar elevación de la presión arterial y es otra causa de hipertensión arterial secundaria. </a:t>
            </a:r>
          </a:p>
        </p:txBody>
      </p:sp>
    </p:spTree>
    <p:extLst>
      <p:ext uri="{BB962C8B-B14F-4D97-AF65-F5344CB8AC3E}">
        <p14:creationId xmlns:p14="http://schemas.microsoft.com/office/powerpoint/2010/main" val="1811309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25164" t="19526" r="26283" b="26158"/>
          <a:stretch/>
        </p:blipFill>
        <p:spPr>
          <a:xfrm>
            <a:off x="2129589" y="649706"/>
            <a:ext cx="7984491" cy="558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91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11642" y="164432"/>
            <a:ext cx="8135768" cy="1905000"/>
          </a:xfrm>
        </p:spPr>
        <p:txBody>
          <a:bodyPr/>
          <a:lstStyle/>
          <a:p>
            <a:pPr algn="ctr"/>
            <a:r>
              <a:rPr lang="es-MX" dirty="0" smtClean="0"/>
              <a:t>¿Qué medicamentos son contraindicados para la hipertensión?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2" y="2666999"/>
            <a:ext cx="10457029" cy="3577390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>
                <a:effectLst/>
              </a:rPr>
              <a:t>Analgésicos: Medicamentos antiinflamatorios no esteroideos, como </a:t>
            </a:r>
            <a:r>
              <a:rPr lang="es-MX" b="1" dirty="0" err="1">
                <a:effectLst/>
              </a:rPr>
              <a:t>naproxeno</a:t>
            </a:r>
            <a:r>
              <a:rPr lang="es-MX" b="1" dirty="0">
                <a:effectLst/>
              </a:rPr>
              <a:t> sódico (Aleve, </a:t>
            </a:r>
            <a:r>
              <a:rPr lang="es-MX" b="1" dirty="0" err="1">
                <a:effectLst/>
              </a:rPr>
              <a:t>Anaprox</a:t>
            </a:r>
            <a:r>
              <a:rPr lang="es-MX" b="1" dirty="0">
                <a:effectLst/>
              </a:rPr>
              <a:t>) e ibuprofeno (</a:t>
            </a:r>
            <a:r>
              <a:rPr lang="es-MX" b="1" dirty="0" err="1">
                <a:effectLst/>
              </a:rPr>
              <a:t>Advil</a:t>
            </a:r>
            <a:r>
              <a:rPr lang="es-MX" b="1" dirty="0">
                <a:effectLst/>
              </a:rPr>
              <a:t> y </a:t>
            </a:r>
            <a:r>
              <a:rPr lang="es-MX" b="1" dirty="0" err="1">
                <a:effectLst/>
              </a:rPr>
              <a:t>Motrin</a:t>
            </a:r>
            <a:r>
              <a:rPr lang="es-MX" b="1" dirty="0">
                <a:effectLst/>
              </a:rPr>
              <a:t> IB, entre </a:t>
            </a:r>
            <a:r>
              <a:rPr lang="es-MX" b="1" dirty="0" smtClean="0">
                <a:effectLst/>
              </a:rPr>
              <a:t>otros) </a:t>
            </a:r>
            <a:r>
              <a:rPr lang="es-MX" b="1" dirty="0" err="1" smtClean="0">
                <a:effectLst/>
              </a:rPr>
              <a:t>Piroxicam</a:t>
            </a:r>
            <a:r>
              <a:rPr lang="es-MX" b="1" dirty="0" smtClean="0">
                <a:effectLst/>
              </a:rPr>
              <a:t> </a:t>
            </a:r>
            <a:r>
              <a:rPr lang="es-MX" b="1" dirty="0">
                <a:effectLst/>
              </a:rPr>
              <a:t>(</a:t>
            </a:r>
            <a:r>
              <a:rPr lang="es-MX" b="1" dirty="0" err="1">
                <a:effectLst/>
              </a:rPr>
              <a:t>Feldene</a:t>
            </a:r>
            <a:r>
              <a:rPr lang="es-MX" b="1" dirty="0" smtClean="0">
                <a:effectLst/>
              </a:rPr>
              <a:t>).</a:t>
            </a:r>
          </a:p>
          <a:p>
            <a:r>
              <a:rPr lang="es-MX" b="1" dirty="0">
                <a:effectLst/>
              </a:rPr>
              <a:t>Antidepresivos: </a:t>
            </a:r>
            <a:r>
              <a:rPr lang="es-MX" b="1" dirty="0" err="1">
                <a:effectLst/>
              </a:rPr>
              <a:t>Venlafaxina</a:t>
            </a:r>
            <a:r>
              <a:rPr lang="es-MX" b="1" dirty="0">
                <a:effectLst/>
              </a:rPr>
              <a:t> (</a:t>
            </a:r>
            <a:r>
              <a:rPr lang="es-MX" b="1" dirty="0" err="1">
                <a:effectLst/>
              </a:rPr>
              <a:t>Effexor</a:t>
            </a:r>
            <a:r>
              <a:rPr lang="es-MX" b="1" dirty="0">
                <a:effectLst/>
              </a:rPr>
              <a:t> </a:t>
            </a:r>
            <a:r>
              <a:rPr lang="es-MX" b="1" dirty="0" smtClean="0">
                <a:effectLst/>
              </a:rPr>
              <a:t>XR), Inhibidores </a:t>
            </a:r>
            <a:r>
              <a:rPr lang="es-MX" b="1" dirty="0">
                <a:effectLst/>
              </a:rPr>
              <a:t>de la </a:t>
            </a:r>
            <a:r>
              <a:rPr lang="es-MX" b="1" dirty="0" err="1" smtClean="0">
                <a:effectLst/>
              </a:rPr>
              <a:t>monoaminooxidasa</a:t>
            </a:r>
            <a:r>
              <a:rPr lang="es-MX" b="1" dirty="0" smtClean="0">
                <a:effectLst/>
              </a:rPr>
              <a:t>, Antidepresivos tricíclicos, </a:t>
            </a:r>
            <a:r>
              <a:rPr lang="es-MX" b="1" dirty="0" err="1" smtClean="0">
                <a:effectLst/>
              </a:rPr>
              <a:t>Fluoxetina</a:t>
            </a:r>
            <a:r>
              <a:rPr lang="es-MX" b="1" dirty="0" smtClean="0">
                <a:effectLst/>
              </a:rPr>
              <a:t> </a:t>
            </a:r>
            <a:r>
              <a:rPr lang="es-MX" b="1" dirty="0">
                <a:effectLst/>
              </a:rPr>
              <a:t>(</a:t>
            </a:r>
            <a:r>
              <a:rPr lang="es-MX" b="1" dirty="0" err="1">
                <a:effectLst/>
              </a:rPr>
              <a:t>Prozac</a:t>
            </a:r>
            <a:r>
              <a:rPr lang="es-MX" b="1" dirty="0">
                <a:effectLst/>
              </a:rPr>
              <a:t>, </a:t>
            </a:r>
            <a:r>
              <a:rPr lang="es-MX" b="1" dirty="0" err="1">
                <a:effectLst/>
              </a:rPr>
              <a:t>Sarafem</a:t>
            </a:r>
            <a:r>
              <a:rPr lang="es-MX" b="1" dirty="0">
                <a:effectLst/>
              </a:rPr>
              <a:t>, otros</a:t>
            </a:r>
            <a:r>
              <a:rPr lang="es-MX" b="1" dirty="0" smtClean="0">
                <a:effectLst/>
              </a:rPr>
              <a:t>)</a:t>
            </a:r>
          </a:p>
          <a:p>
            <a:r>
              <a:rPr lang="es-MX" b="1" dirty="0">
                <a:effectLst/>
              </a:rPr>
              <a:t>Anticonceptivos </a:t>
            </a:r>
            <a:r>
              <a:rPr lang="es-MX" b="1" dirty="0" smtClean="0">
                <a:effectLst/>
              </a:rPr>
              <a:t>hormonales</a:t>
            </a:r>
            <a:r>
              <a:rPr lang="es-MX" b="1" dirty="0">
                <a:effectLst/>
              </a:rPr>
              <a:t>: contienen hormonas que pueden aumentar la presión arterial al estrechar los vasos sanguíneos más </a:t>
            </a:r>
            <a:r>
              <a:rPr lang="es-MX" b="1" dirty="0" smtClean="0">
                <a:effectLst/>
              </a:rPr>
              <a:t>pequeños</a:t>
            </a:r>
          </a:p>
          <a:p>
            <a:r>
              <a:rPr lang="es-MX" b="1" dirty="0">
                <a:effectLst/>
              </a:rPr>
              <a:t>Cafeína:  bloquea una hormona que mantiene los vasos sanguíneos dilatados, </a:t>
            </a:r>
            <a:r>
              <a:rPr lang="es-MX" b="1" dirty="0" smtClean="0">
                <a:effectLst/>
              </a:rPr>
              <a:t>Estimula la producción de </a:t>
            </a:r>
            <a:r>
              <a:rPr lang="es-MX" b="1" dirty="0">
                <a:effectLst/>
              </a:rPr>
              <a:t>cortisol y </a:t>
            </a:r>
            <a:r>
              <a:rPr lang="es-MX" b="1" dirty="0" smtClean="0">
                <a:effectLst/>
              </a:rPr>
              <a:t>adrenalina.</a:t>
            </a:r>
            <a:endParaRPr lang="es-MX" b="1" dirty="0">
              <a:effectLst/>
            </a:endParaRPr>
          </a:p>
          <a:p>
            <a:r>
              <a:rPr lang="es-MX" b="1" dirty="0">
                <a:effectLst/>
              </a:rPr>
              <a:t>Antigripales (descongestionantes): </a:t>
            </a:r>
            <a:r>
              <a:rPr lang="es-MX" b="1" dirty="0" err="1">
                <a:effectLst/>
              </a:rPr>
              <a:t>Pseudoefedrina</a:t>
            </a:r>
            <a:r>
              <a:rPr lang="es-MX" b="1" dirty="0">
                <a:effectLst/>
              </a:rPr>
              <a:t> (</a:t>
            </a:r>
            <a:r>
              <a:rPr lang="es-MX" b="1" dirty="0" err="1" smtClean="0">
                <a:effectLst/>
              </a:rPr>
              <a:t>Sudafed</a:t>
            </a:r>
            <a:r>
              <a:rPr lang="es-MX" b="1" dirty="0" smtClean="0">
                <a:effectLst/>
              </a:rPr>
              <a:t>), </a:t>
            </a:r>
            <a:r>
              <a:rPr lang="es-MX" b="1" dirty="0" err="1" smtClean="0">
                <a:effectLst/>
              </a:rPr>
              <a:t>Fenilefrina</a:t>
            </a:r>
            <a:r>
              <a:rPr lang="es-MX" b="1" dirty="0" smtClean="0">
                <a:effectLst/>
              </a:rPr>
              <a:t> </a:t>
            </a:r>
            <a:r>
              <a:rPr lang="es-MX" b="1" dirty="0">
                <a:effectLst/>
              </a:rPr>
              <a:t>(Neo-</a:t>
            </a:r>
            <a:r>
              <a:rPr lang="es-MX" b="1" dirty="0" err="1">
                <a:effectLst/>
              </a:rPr>
              <a:t>Synephrine</a:t>
            </a:r>
            <a:endParaRPr lang="es-MX" b="1" dirty="0">
              <a:effectLst/>
            </a:endParaRPr>
          </a:p>
          <a:p>
            <a:r>
              <a:rPr lang="es-MX" b="1" dirty="0" smtClean="0">
                <a:effectLst/>
              </a:rPr>
              <a:t>Inmunosupresores: </a:t>
            </a:r>
            <a:r>
              <a:rPr lang="it-IT" b="1" dirty="0">
                <a:effectLst/>
              </a:rPr>
              <a:t>Ciclosporina (Neoral, </a:t>
            </a:r>
            <a:r>
              <a:rPr lang="it-IT" b="1" dirty="0" smtClean="0">
                <a:effectLst/>
              </a:rPr>
              <a:t>Sandimmune), Tacrolimus </a:t>
            </a:r>
            <a:r>
              <a:rPr lang="it-IT" b="1" dirty="0">
                <a:effectLst/>
              </a:rPr>
              <a:t>(Prograf</a:t>
            </a:r>
            <a:r>
              <a:rPr lang="it-IT" b="1" dirty="0" smtClean="0">
                <a:effectLst/>
              </a:rPr>
              <a:t>)</a:t>
            </a:r>
          </a:p>
          <a:p>
            <a:r>
              <a:rPr lang="es-MX" b="1" dirty="0" smtClean="0">
                <a:effectLst/>
              </a:rPr>
              <a:t>Estimulantes</a:t>
            </a:r>
            <a:r>
              <a:rPr lang="es-MX" b="1" dirty="0">
                <a:effectLst/>
              </a:rPr>
              <a:t>: </a:t>
            </a:r>
            <a:r>
              <a:rPr lang="es-MX" b="1" dirty="0" err="1">
                <a:effectLst/>
              </a:rPr>
              <a:t>metilfenidato</a:t>
            </a:r>
            <a:r>
              <a:rPr lang="es-MX" b="1" dirty="0">
                <a:effectLst/>
              </a:rPr>
              <a:t> </a:t>
            </a:r>
            <a:endParaRPr lang="es-MX" b="1" dirty="0">
              <a:effectLst/>
            </a:endParaRPr>
          </a:p>
          <a:p>
            <a:endParaRPr lang="es-MX" b="1" dirty="0" smtClean="0">
              <a:effectLst/>
            </a:endParaRPr>
          </a:p>
          <a:p>
            <a:endParaRPr lang="es-MX" b="1" dirty="0" smtClean="0">
              <a:effectLst/>
            </a:endParaRPr>
          </a:p>
          <a:p>
            <a:endParaRPr lang="es-MX" dirty="0"/>
          </a:p>
        </p:txBody>
      </p:sp>
      <p:pic>
        <p:nvPicPr>
          <p:cNvPr id="1028" name="Picture 4" descr="Resultado de imagen para pildor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1" t="55058"/>
          <a:stretch/>
        </p:blipFill>
        <p:spPr bwMode="auto">
          <a:xfrm>
            <a:off x="830179" y="284748"/>
            <a:ext cx="2466474" cy="1491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1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352925"/>
            <a:ext cx="9905998" cy="1905000"/>
          </a:xfrm>
        </p:spPr>
        <p:txBody>
          <a:bodyPr/>
          <a:lstStyle/>
          <a:p>
            <a:r>
              <a:rPr lang="es-MX" dirty="0" smtClean="0"/>
              <a:t>Complicaciones de la presión arterial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599575"/>
            <a:ext cx="10361611" cy="3914274"/>
          </a:xfrm>
        </p:spPr>
        <p:txBody>
          <a:bodyPr/>
          <a:lstStyle/>
          <a:p>
            <a:r>
              <a:rPr lang="es-MX" dirty="0"/>
              <a:t>daña las </a:t>
            </a:r>
            <a:r>
              <a:rPr lang="es-MX" dirty="0" smtClean="0"/>
              <a:t>arterias</a:t>
            </a:r>
          </a:p>
          <a:p>
            <a:r>
              <a:rPr lang="es-MX" dirty="0" smtClean="0"/>
              <a:t>favorece </a:t>
            </a:r>
            <a:r>
              <a:rPr lang="es-MX" dirty="0"/>
              <a:t>y acelera la </a:t>
            </a:r>
            <a:r>
              <a:rPr lang="es-MX" dirty="0" smtClean="0"/>
              <a:t>arteriosclerosis</a:t>
            </a:r>
          </a:p>
          <a:p>
            <a:r>
              <a:rPr lang="es-MX" dirty="0" smtClean="0"/>
              <a:t>lesiona </a:t>
            </a:r>
            <a:r>
              <a:rPr lang="es-MX" dirty="0"/>
              <a:t>órganos tan importantes como el </a:t>
            </a:r>
            <a:r>
              <a:rPr lang="es-MX" dirty="0" smtClean="0"/>
              <a:t>corazón, el </a:t>
            </a:r>
            <a:r>
              <a:rPr lang="es-MX" dirty="0"/>
              <a:t>cerebro y los </a:t>
            </a:r>
            <a:r>
              <a:rPr lang="es-MX" dirty="0" smtClean="0"/>
              <a:t>riñones</a:t>
            </a:r>
          </a:p>
          <a:p>
            <a:r>
              <a:rPr lang="es-MX" dirty="0" smtClean="0"/>
              <a:t>favoreciendo </a:t>
            </a:r>
            <a:r>
              <a:rPr lang="es-MX" dirty="0"/>
              <a:t>un infarto o una insuficiencia cardiaca. </a:t>
            </a:r>
            <a:endParaRPr lang="es-MX" dirty="0" smtClean="0"/>
          </a:p>
          <a:p>
            <a:r>
              <a:rPr lang="es-MX" dirty="0" smtClean="0"/>
              <a:t>Puede </a:t>
            </a:r>
            <a:r>
              <a:rPr lang="es-MX" dirty="0"/>
              <a:t>provocar una enfermedad vascular cerebral o llevar a insuficiencia renal </a:t>
            </a:r>
            <a:r>
              <a:rPr lang="es-MX" dirty="0" smtClean="0"/>
              <a:t>terminal</a:t>
            </a:r>
          </a:p>
          <a:p>
            <a:r>
              <a:rPr lang="es-MX" dirty="0" smtClean="0"/>
              <a:t>El </a:t>
            </a:r>
            <a:r>
              <a:rPr lang="es-MX" dirty="0"/>
              <a:t>daño en las arterias suele pasar desapercibido hasta que es irreversible.</a:t>
            </a:r>
          </a:p>
        </p:txBody>
      </p:sp>
      <p:pic>
        <p:nvPicPr>
          <p:cNvPr id="2052" name="Picture 4" descr="Resultado de imagen para imagenes de presion arter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03" y="4247571"/>
            <a:ext cx="2274804" cy="181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45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248653"/>
            <a:ext cx="9905998" cy="1905000"/>
          </a:xfrm>
        </p:spPr>
        <p:txBody>
          <a:bodyPr/>
          <a:lstStyle/>
          <a:p>
            <a:pPr algn="ctr"/>
            <a:r>
              <a:rPr lang="es-MX" dirty="0" smtClean="0"/>
              <a:t>Factores de riesgo de la hipertensión arterial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9698" y="1961148"/>
            <a:ext cx="9905998" cy="4463715"/>
          </a:xfrm>
        </p:spPr>
        <p:txBody>
          <a:bodyPr>
            <a:normAutofit lnSpcReduction="10000"/>
          </a:bodyPr>
          <a:lstStyle/>
          <a:p>
            <a:r>
              <a:rPr lang="es-MX" sz="2300" b="1" dirty="0" smtClean="0">
                <a:effectLst/>
              </a:rPr>
              <a:t>Edad</a:t>
            </a:r>
          </a:p>
          <a:p>
            <a:r>
              <a:rPr lang="es-MX" sz="2300" b="1" dirty="0">
                <a:effectLst/>
              </a:rPr>
              <a:t>Factores </a:t>
            </a:r>
            <a:r>
              <a:rPr lang="es-MX" sz="2300" b="1" dirty="0" smtClean="0">
                <a:effectLst/>
              </a:rPr>
              <a:t>Genéticos</a:t>
            </a:r>
          </a:p>
          <a:p>
            <a:r>
              <a:rPr lang="es-MX" sz="2300" b="1" dirty="0">
                <a:effectLst/>
              </a:rPr>
              <a:t>Género y </a:t>
            </a:r>
            <a:r>
              <a:rPr lang="es-MX" sz="2300" b="1" dirty="0" smtClean="0">
                <a:effectLst/>
              </a:rPr>
              <a:t>etnia</a:t>
            </a:r>
          </a:p>
          <a:p>
            <a:r>
              <a:rPr lang="es-MX" sz="2300" b="1" dirty="0">
                <a:effectLst/>
              </a:rPr>
              <a:t>Factores </a:t>
            </a:r>
            <a:r>
              <a:rPr lang="es-MX" sz="2300" b="1" dirty="0" smtClean="0">
                <a:effectLst/>
              </a:rPr>
              <a:t>socioeconómicos</a:t>
            </a:r>
          </a:p>
          <a:p>
            <a:r>
              <a:rPr lang="es-MX" sz="2300" b="1" dirty="0">
                <a:effectLst/>
              </a:rPr>
              <a:t>Exceso de peso y </a:t>
            </a:r>
            <a:r>
              <a:rPr lang="es-MX" sz="2300" b="1" dirty="0" smtClean="0">
                <a:effectLst/>
              </a:rPr>
              <a:t>obesidad</a:t>
            </a:r>
          </a:p>
          <a:p>
            <a:r>
              <a:rPr lang="es-MX" sz="2300" b="1" dirty="0" smtClean="0">
                <a:effectLst/>
              </a:rPr>
              <a:t>Sedentarismo</a:t>
            </a:r>
          </a:p>
          <a:p>
            <a:r>
              <a:rPr lang="es-MX" sz="2300" b="1" dirty="0">
                <a:effectLst/>
              </a:rPr>
              <a:t>Ingestión de </a:t>
            </a:r>
            <a:r>
              <a:rPr lang="es-MX" sz="2300" b="1" dirty="0" smtClean="0">
                <a:effectLst/>
              </a:rPr>
              <a:t>alcohol</a:t>
            </a:r>
          </a:p>
          <a:p>
            <a:r>
              <a:rPr lang="es-MX" sz="2300" b="1" dirty="0" smtClean="0">
                <a:effectLst/>
              </a:rPr>
              <a:t>Tabaquismo</a:t>
            </a:r>
          </a:p>
          <a:p>
            <a:r>
              <a:rPr lang="es-MX" sz="2300" b="1" dirty="0">
                <a:effectLst/>
              </a:rPr>
              <a:t>Hábitos </a:t>
            </a:r>
            <a:r>
              <a:rPr lang="es-MX" sz="2300" b="1" dirty="0" smtClean="0">
                <a:effectLst/>
              </a:rPr>
              <a:t>alimentarios</a:t>
            </a:r>
          </a:p>
          <a:p>
            <a:endParaRPr lang="es-MX" dirty="0"/>
          </a:p>
        </p:txBody>
      </p:sp>
      <p:pic>
        <p:nvPicPr>
          <p:cNvPr id="3076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37" y="2600826"/>
            <a:ext cx="5667397" cy="3184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818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296779"/>
            <a:ext cx="9905998" cy="1905000"/>
          </a:xfrm>
        </p:spPr>
        <p:txBody>
          <a:bodyPr/>
          <a:lstStyle/>
          <a:p>
            <a:pPr algn="ctr"/>
            <a:r>
              <a:rPr lang="es-MX" dirty="0" smtClean="0"/>
              <a:t>referencias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6560" y="1552075"/>
            <a:ext cx="10360776" cy="3950368"/>
          </a:xfrm>
        </p:spPr>
        <p:txBody>
          <a:bodyPr/>
          <a:lstStyle/>
          <a:p>
            <a:r>
              <a:rPr lang="pt-BR" dirty="0">
                <a:effectLst/>
              </a:rPr>
              <a:t>1. </a:t>
            </a:r>
            <a:r>
              <a:rPr lang="pt-BR" dirty="0" err="1">
                <a:effectLst/>
              </a:rPr>
              <a:t>Pierin</a:t>
            </a:r>
            <a:r>
              <a:rPr lang="pt-BR" dirty="0">
                <a:effectLst/>
              </a:rPr>
              <a:t>, </a:t>
            </a:r>
            <a:r>
              <a:rPr lang="pt-BR" dirty="0" err="1">
                <a:effectLst/>
              </a:rPr>
              <a:t>Angela</a:t>
            </a:r>
            <a:r>
              <a:rPr lang="pt-BR" dirty="0">
                <a:effectLst/>
              </a:rPr>
              <a:t> M.G. et al. Revista </a:t>
            </a:r>
            <a:r>
              <a:rPr lang="pt-BR" dirty="0" err="1" smtClean="0">
                <a:effectLst/>
              </a:rPr>
              <a:t>Brasileña</a:t>
            </a:r>
            <a:r>
              <a:rPr lang="pt-BR" dirty="0" smtClean="0">
                <a:effectLst/>
              </a:rPr>
              <a:t> </a:t>
            </a:r>
            <a:r>
              <a:rPr lang="pt-BR" dirty="0">
                <a:effectLst/>
              </a:rPr>
              <a:t>de </a:t>
            </a:r>
            <a:r>
              <a:rPr lang="pt-BR" dirty="0" err="1" smtClean="0">
                <a:effectLst/>
              </a:rPr>
              <a:t>Hipertensión</a:t>
            </a:r>
            <a:r>
              <a:rPr lang="pt-BR" dirty="0" smtClean="0">
                <a:effectLst/>
              </a:rPr>
              <a:t> : </a:t>
            </a:r>
            <a:r>
              <a:rPr lang="pt-BR" dirty="0">
                <a:effectLst/>
              </a:rPr>
              <a:t>VI Diretrizes Brasileiras de Hipertensão, </a:t>
            </a:r>
            <a:r>
              <a:rPr lang="pt-BR" dirty="0" smtClean="0">
                <a:effectLst/>
              </a:rPr>
              <a:t>Diagnóstico y </a:t>
            </a:r>
            <a:r>
              <a:rPr lang="pt-BR" dirty="0" err="1" smtClean="0">
                <a:effectLst/>
              </a:rPr>
              <a:t>clasificación</a:t>
            </a:r>
            <a:r>
              <a:rPr lang="pt-BR" dirty="0" smtClean="0">
                <a:effectLst/>
              </a:rPr>
              <a:t>. </a:t>
            </a:r>
            <a:r>
              <a:rPr lang="pt-BR" dirty="0">
                <a:effectLst/>
              </a:rPr>
              <a:t>Rio de Janeiro: v.17, n.1, p.11-17, 2010.         </a:t>
            </a:r>
          </a:p>
          <a:p>
            <a:r>
              <a:rPr lang="pt-BR" dirty="0">
                <a:effectLst/>
              </a:rPr>
              <a:t>2. </a:t>
            </a:r>
            <a:r>
              <a:rPr lang="pt-BR" dirty="0" err="1" smtClean="0">
                <a:effectLst/>
              </a:rPr>
              <a:t>organiación</a:t>
            </a:r>
            <a:r>
              <a:rPr lang="pt-BR" dirty="0" smtClean="0">
                <a:effectLst/>
              </a:rPr>
              <a:t> mundial de </a:t>
            </a:r>
            <a:r>
              <a:rPr lang="pt-BR" dirty="0" err="1" smtClean="0">
                <a:effectLst/>
              </a:rPr>
              <a:t>la</a:t>
            </a:r>
            <a:r>
              <a:rPr lang="pt-BR" dirty="0" smtClean="0">
                <a:effectLst/>
              </a:rPr>
              <a:t> </a:t>
            </a:r>
            <a:r>
              <a:rPr lang="pt-BR" dirty="0" err="1" smtClean="0">
                <a:effectLst/>
              </a:rPr>
              <a:t>salud</a:t>
            </a:r>
            <a:r>
              <a:rPr lang="pt-BR" dirty="0" smtClean="0">
                <a:effectLst/>
              </a:rPr>
              <a:t>. </a:t>
            </a:r>
            <a:r>
              <a:rPr lang="pt-BR" dirty="0" err="1">
                <a:effectLst/>
              </a:rPr>
              <a:t>Disponible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en</a:t>
            </a:r>
            <a:r>
              <a:rPr lang="pt-BR" dirty="0">
                <a:effectLst/>
              </a:rPr>
              <a:t>: &lt;</a:t>
            </a:r>
            <a:r>
              <a:rPr lang="pt-BR" dirty="0">
                <a:effectLst/>
                <a:hlinkClick r:id="rId2"/>
              </a:rPr>
              <a:t>http://new.paho.org</a:t>
            </a:r>
            <a:r>
              <a:rPr lang="pt-BR" dirty="0">
                <a:effectLst/>
              </a:rPr>
              <a:t>&gt;. </a:t>
            </a:r>
            <a:r>
              <a:rPr lang="pt-BR" dirty="0" err="1">
                <a:effectLst/>
              </a:rPr>
              <a:t>Acceso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en</a:t>
            </a:r>
            <a:r>
              <a:rPr lang="pt-BR" dirty="0">
                <a:effectLst/>
              </a:rPr>
              <a:t>: </a:t>
            </a:r>
            <a:r>
              <a:rPr lang="pt-BR" dirty="0" smtClean="0">
                <a:effectLst/>
              </a:rPr>
              <a:t>30 </a:t>
            </a:r>
            <a:r>
              <a:rPr lang="pt-BR" dirty="0" err="1" smtClean="0">
                <a:effectLst/>
              </a:rPr>
              <a:t>agust</a:t>
            </a:r>
            <a:r>
              <a:rPr lang="pt-BR" dirty="0" smtClean="0">
                <a:effectLst/>
              </a:rPr>
              <a:t>. 2019. </a:t>
            </a:r>
            <a:r>
              <a:rPr lang="pt-BR" dirty="0">
                <a:effectLst/>
              </a:rPr>
              <a:t>       </a:t>
            </a:r>
            <a:endParaRPr lang="pt-BR" dirty="0" smtClean="0">
              <a:effectLst/>
            </a:endParaRPr>
          </a:p>
          <a:p>
            <a:r>
              <a:rPr lang="pt-BR" dirty="0">
                <a:effectLst/>
              </a:rPr>
              <a:t> </a:t>
            </a:r>
            <a:r>
              <a:rPr lang="pt-BR" dirty="0" smtClean="0">
                <a:effectLst/>
              </a:rPr>
              <a:t>3</a:t>
            </a:r>
            <a:r>
              <a:rPr lang="pt-BR" dirty="0">
                <a:effectLst/>
              </a:rPr>
              <a:t>. </a:t>
            </a:r>
            <a:r>
              <a:rPr lang="pt-BR" dirty="0" err="1">
                <a:effectLst/>
              </a:rPr>
              <a:t>Malachias</a:t>
            </a:r>
            <a:r>
              <a:rPr lang="pt-BR" dirty="0">
                <a:effectLst/>
              </a:rPr>
              <a:t>, Marcus V. B. Revista </a:t>
            </a:r>
            <a:r>
              <a:rPr lang="pt-BR" dirty="0" err="1" smtClean="0">
                <a:effectLst/>
              </a:rPr>
              <a:t>Brasileña</a:t>
            </a:r>
            <a:r>
              <a:rPr lang="pt-BR" dirty="0" smtClean="0">
                <a:effectLst/>
              </a:rPr>
              <a:t> </a:t>
            </a:r>
            <a:r>
              <a:rPr lang="pt-BR" dirty="0">
                <a:effectLst/>
              </a:rPr>
              <a:t>de </a:t>
            </a:r>
            <a:r>
              <a:rPr lang="pt-BR" dirty="0" err="1" smtClean="0">
                <a:effectLst/>
              </a:rPr>
              <a:t>Hipertensión</a:t>
            </a:r>
            <a:r>
              <a:rPr lang="pt-BR" dirty="0" smtClean="0">
                <a:effectLst/>
              </a:rPr>
              <a:t>: </a:t>
            </a:r>
            <a:r>
              <a:rPr lang="pt-BR" dirty="0">
                <a:effectLst/>
              </a:rPr>
              <a:t>VI Diretrizes Brasileiras de Hipertensão, Palavra do Presidente. Rio de Janeiro: v.17, n.1, p.2-3, 2010.   </a:t>
            </a:r>
            <a:endParaRPr lang="pt-BR" dirty="0" smtClean="0">
              <a:effectLst/>
            </a:endParaRPr>
          </a:p>
          <a:p>
            <a:r>
              <a:rPr lang="pt-BR" dirty="0">
                <a:effectLst/>
              </a:rPr>
              <a:t>  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5664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260</TotalTime>
  <Words>910</Words>
  <Application>Microsoft Office PowerPoint</Application>
  <PresentationFormat>Panorámica</PresentationFormat>
  <Paragraphs>72</Paragraphs>
  <Slides>17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Batang</vt:lpstr>
      <vt:lpstr>Arial</vt:lpstr>
      <vt:lpstr>Broadway</vt:lpstr>
      <vt:lpstr>Century Gothic</vt:lpstr>
      <vt:lpstr>Metropolis Black</vt:lpstr>
      <vt:lpstr>Metropolis Medium</vt:lpstr>
      <vt:lpstr>raleway-regular</vt:lpstr>
      <vt:lpstr>Malla</vt:lpstr>
      <vt:lpstr>  COMUNICACIÓN, ESTANDARES INTEROPERABILIDAD</vt:lpstr>
      <vt:lpstr>CONTENIDOS</vt:lpstr>
      <vt:lpstr>Comunicación</vt:lpstr>
      <vt:lpstr>Estándares</vt:lpstr>
      <vt:lpstr>INTEROPERABILIDAD</vt:lpstr>
      <vt:lpstr>CONCLUSIONES</vt:lpstr>
      <vt:lpstr>CONCLUSIONES</vt:lpstr>
      <vt:lpstr>bibliografía</vt:lpstr>
      <vt:lpstr>Referencias vancouver</vt:lpstr>
      <vt:lpstr>Presentación de PowerPoint</vt:lpstr>
      <vt:lpstr>Presentación de PowerPoint</vt:lpstr>
      <vt:lpstr>Presentación de PowerPoint</vt:lpstr>
      <vt:lpstr>Presentación de PowerPoint</vt:lpstr>
      <vt:lpstr>¿Qué medicamentos son contraindicados para la hipertensión?</vt:lpstr>
      <vt:lpstr>Complicaciones de la presión arterial</vt:lpstr>
      <vt:lpstr>Factores de riesgo de la hipertensión arterial</vt:lpstr>
      <vt:lpstr>referencias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COMUNICACIÓN, ESTANDARES INTEROPERABILIDAD</dc:title>
  <dc:creator>Dr Osorio</dc:creator>
  <cp:lastModifiedBy>MI PC</cp:lastModifiedBy>
  <cp:revision>32</cp:revision>
  <dcterms:created xsi:type="dcterms:W3CDTF">2019-08-19T23:58:31Z</dcterms:created>
  <dcterms:modified xsi:type="dcterms:W3CDTF">2019-08-31T01:27:28Z</dcterms:modified>
</cp:coreProperties>
</file>